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70" r:id="rId8"/>
    <p:sldId id="269" r:id="rId9"/>
    <p:sldId id="271" r:id="rId10"/>
    <p:sldId id="272" r:id="rId11"/>
    <p:sldId id="267" r:id="rId12"/>
    <p:sldId id="273" r:id="rId13"/>
    <p:sldId id="268" r:id="rId14"/>
    <p:sldId id="274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.TTTC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0"/>
            <a:ext cx="8194430" cy="762000"/>
          </a:xfrm>
        </p:spPr>
        <p:txBody>
          <a:bodyPr>
            <a:no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962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User.TTTC\Desktop\M S Jahan\Flow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057399"/>
            <a:ext cx="6477000" cy="40095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ভবনে কি কি ওজন ও বল কাজ করে?</a:t>
            </a:r>
            <a:endParaRPr lang="en-US" dirty="0"/>
          </a:p>
        </p:txBody>
      </p:sp>
      <p:pic>
        <p:nvPicPr>
          <p:cNvPr id="7" name="Picture 2" descr="C:\Users\User.TTTC\Desktop\M S Jahan\slide0010_image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19200"/>
            <a:ext cx="70866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Loads and Forces on Buildings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648200" cy="609599"/>
          </a:xfrm>
        </p:spPr>
        <p:txBody>
          <a:bodyPr>
            <a:normAutofit fontScale="92500"/>
          </a:bodyPr>
          <a:lstStyle/>
          <a:p>
            <a:pPr marL="651510" indent="-514350">
              <a:buAutoNum type="arabicPeriod"/>
            </a:pPr>
            <a:r>
              <a:rPr lang="bn-BD" dirty="0" smtClean="0">
                <a:latin typeface="Arial" pitchFamily="34" charset="0"/>
                <a:cs typeface="Arial" pitchFamily="34" charset="0"/>
              </a:rPr>
              <a:t>Vertical  or Gravity Loads</a:t>
            </a:r>
          </a:p>
          <a:p>
            <a:pPr marL="651510" indent="-514350"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1"/>
            <a:ext cx="3581400" cy="6095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bn-BD" dirty="0" smtClean="0">
                <a:latin typeface="Arial" pitchFamily="34" charset="0"/>
                <a:cs typeface="Arial" pitchFamily="34" charset="0"/>
              </a:rPr>
              <a:t>2. Lateral Loads</a:t>
            </a:r>
          </a:p>
        </p:txBody>
      </p:sp>
      <p:pic>
        <p:nvPicPr>
          <p:cNvPr id="5122" name="Picture 2" descr="C:\Users\User.TTTC\Desktop\M S Jahan\Types of Loads 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14600"/>
            <a:ext cx="82296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3600" dirty="0" smtClean="0"/>
              <a:t>Standard Loads and Forces on Buildings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dirty="0" smtClean="0"/>
              <a:t>1</a:t>
            </a:r>
            <a:r>
              <a:rPr lang="bn-BD" sz="2400" dirty="0" smtClean="0"/>
              <a:t>.Dead and Live Loads: </a:t>
            </a:r>
            <a:r>
              <a:rPr lang="bn-BD" dirty="0" smtClean="0"/>
              <a:t>Standard Dead Loads, BNBC</a:t>
            </a:r>
            <a:r>
              <a:rPr lang="bn-BD" dirty="0" smtClean="0"/>
              <a:t>*</a:t>
            </a:r>
            <a:endParaRPr lang="bn-BD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09600" y="56388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Arial" pitchFamily="34" charset="0"/>
                <a:cs typeface="Arial" pitchFamily="34" charset="0"/>
              </a:rPr>
              <a:t>*BNBC: Bangladesh National Building Code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21336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2. </a:t>
            </a:r>
            <a:r>
              <a:rPr lang="bn-BD" sz="2400" dirty="0" smtClean="0"/>
              <a:t>Wind Force: </a:t>
            </a:r>
            <a:r>
              <a:rPr lang="bn-BD" sz="3200" dirty="0" smtClean="0"/>
              <a:t>Wind Zone Maps, BNBC</a:t>
            </a:r>
            <a:r>
              <a:rPr lang="bn-BD" sz="3200" dirty="0" smtClean="0"/>
              <a:t>*</a:t>
            </a:r>
            <a:endParaRPr lang="bn-BD" sz="32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533400" y="281940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3200" dirty="0" smtClean="0"/>
              <a:t>3. </a:t>
            </a:r>
            <a:r>
              <a:rPr lang="bn-BD" sz="2400" dirty="0" smtClean="0"/>
              <a:t>Earthquake Force: </a:t>
            </a:r>
            <a:r>
              <a:rPr lang="bn-BD" sz="3200" dirty="0" smtClean="0"/>
              <a:t>Earthquake Zone Maps, BNBC*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পাঠোত্তর মুল্যায়ন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1828800"/>
            <a:ext cx="87630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১। ভবনে প্রধানতঃ কত প্রকার ওজন ও বল কাজ করে এবং কি কি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228600" y="2819400"/>
            <a:ext cx="8915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২। ভবন ডিজাইনে ষ্টান্ডার্ড ওজন ও বল কোথা হতে নির্ধারন করতে হয়?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কাজ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534400" cy="9905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১। আবাসিক ও বানিজ্যিক ভবনে বিভিন্ন ধরনের ওজনের পরিমান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কত লিখ?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5146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ঢাকার সাভারে ভবন ডিজাইনে বাতাসের বেগ কত ধরতে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হবে বল?</a:t>
            </a:r>
            <a:endParaRPr lang="bn-BD" sz="3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44958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342900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গাজিপুর কোন ভুমিকম্প জোনে অবস্থিত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 ম্যাপ একে দেখাও।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457200" y="1417638"/>
            <a:ext cx="8229600" cy="1401762"/>
          </a:xfrm>
        </p:spPr>
        <p:txBody>
          <a:bodyPr>
            <a:no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0" y="1828800"/>
            <a:ext cx="7010400" cy="25908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107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মোঃ শাহ্‌ জাহান</a:t>
            </a:r>
            <a:br>
              <a:rPr kumimoji="0" lang="bn-BD" sz="107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67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সহযোগী অধ্যাপক (টেক)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6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টিটিটিসি, ঢাকা - ১২08</a:t>
            </a:r>
            <a:endParaRPr kumimoji="0" lang="en-US" sz="6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685800"/>
            <a:ext cx="8229600" cy="1600200"/>
          </a:xfrm>
        </p:spPr>
        <p:txBody>
          <a:bodyPr>
            <a:noAutofit/>
          </a:bodyPr>
          <a:lstStyle/>
          <a:p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bn-BD" sz="5400" dirty="0" smtClean="0"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ষ্ট্রাকচারাল এনালাইসিস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886200"/>
            <a:ext cx="7315200" cy="1752600"/>
          </a:xfrm>
        </p:spPr>
        <p:txBody>
          <a:bodyPr>
            <a:normAutofit fontScale="92500"/>
          </a:bodyPr>
          <a:lstStyle/>
          <a:p>
            <a:r>
              <a:rPr lang="bn-BD" sz="5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পাঠঃ</a:t>
            </a:r>
          </a:p>
          <a:p>
            <a:r>
              <a:rPr lang="bn-BD" sz="4800" dirty="0" smtClean="0">
                <a:solidFill>
                  <a:srgbClr val="0070C0"/>
                </a:solidFill>
              </a:rPr>
              <a:t>Loads and Forces on Buildings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990600"/>
          </a:xfrm>
        </p:spPr>
        <p:txBody>
          <a:bodyPr>
            <a:normAutofit lnSpcReduction="10000"/>
          </a:bodyPr>
          <a:lstStyle/>
          <a:p>
            <a:pPr marL="651510" indent="-514350">
              <a:buAutoNum type="arabicPeriod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ভবনে কি কি ওজন ও বল কাজ করে তার শ্রেনীবিভাগ করতে পারবে</a:t>
            </a:r>
          </a:p>
          <a:p>
            <a:pPr marL="651510" indent="-514350">
              <a:buAutoNum type="arabicPeriod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9718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1510" indent="-51435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2. ভবন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ডিজাইনে ষ্টান্ডার্ড ওজন ও বলের ব্যবহার নির্ধারন করতে পারবে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ছবি</a:t>
            </a:r>
            <a:endParaRPr lang="en-US" sz="6600" dirty="0"/>
          </a:p>
        </p:txBody>
      </p:sp>
      <p:pic>
        <p:nvPicPr>
          <p:cNvPr id="2050" name="Picture 2" descr="C:\Users\User.TTTC\Desktop\M S Jahan\Rana Plaz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8806" t="22087" b="29691"/>
          <a:stretch>
            <a:fillRect/>
          </a:stretch>
        </p:blipFill>
        <p:spPr bwMode="auto">
          <a:xfrm>
            <a:off x="381000" y="1524000"/>
            <a:ext cx="3733800" cy="4191000"/>
          </a:xfrm>
          <a:prstGeom prst="rect">
            <a:avLst/>
          </a:prstGeom>
          <a:noFill/>
        </p:spPr>
      </p:pic>
      <p:pic>
        <p:nvPicPr>
          <p:cNvPr id="2051" name="Picture 3" descr="C:\Users\User.TTTC\Desktop\M S Jahan\rana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l="18033"/>
          <a:stretch>
            <a:fillRect/>
          </a:stretch>
        </p:blipFill>
        <p:spPr bwMode="auto">
          <a:xfrm>
            <a:off x="4419600" y="1676400"/>
            <a:ext cx="4267200" cy="3962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14400" y="57150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রানা প্লাজা, সাভার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57912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রানা প্লাজার ধ্বংশাবশেষ, ২৪/০৪/২০১৩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ছবি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3" descr="C:\Users\User.TTTC\Desktop\M S Jahan\rana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4229101" cy="3886200"/>
          </a:xfrm>
          <a:prstGeom prst="rect">
            <a:avLst/>
          </a:prstGeom>
          <a:noFill/>
        </p:spPr>
      </p:pic>
      <p:pic>
        <p:nvPicPr>
          <p:cNvPr id="3076" name="Picture 4" descr="C:\Users\User.TTTC\Desktop\M S Jahan\rana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371600"/>
            <a:ext cx="4267200" cy="3886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371600" y="5715000"/>
            <a:ext cx="647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রানা প্লাজার ধ্বংশাবশেষ হতে উদ্ধারকাজ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Vertical Loads on Building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.TTTC\Desktop\M S Jahan\Load on Buildings imag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3581400" cy="4336303"/>
          </a:xfrm>
          <a:prstGeom prst="rect">
            <a:avLst/>
          </a:prstGeom>
          <a:noFill/>
        </p:spPr>
      </p:pic>
      <p:pic>
        <p:nvPicPr>
          <p:cNvPr id="7171" name="Picture 3" descr="C:\Users\User.TTTC\Desktop\M S Jahan\images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25161" y="1664938"/>
            <a:ext cx="3785439" cy="4354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715962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Lateral Loads: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User.TTTC\Desktop\M S Jahan\wind loads imag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438400"/>
            <a:ext cx="3733800" cy="2514600"/>
          </a:xfrm>
          <a:prstGeom prst="rect">
            <a:avLst/>
          </a:prstGeom>
          <a:noFill/>
        </p:spPr>
      </p:pic>
      <p:pic>
        <p:nvPicPr>
          <p:cNvPr id="6147" name="Picture 3" descr="C:\Users\User.TTTC\Desktop\M S Jahan\imag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438400"/>
            <a:ext cx="3733800" cy="2514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48200" y="0"/>
            <a:ext cx="373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Freestyle Script" pitchFamily="66" charset="0"/>
                <a:cs typeface="Arial" pitchFamily="34" charset="0"/>
              </a:rPr>
              <a:t>Wind Loads</a:t>
            </a:r>
            <a:endParaRPr lang="en-US" sz="6600" dirty="0">
              <a:latin typeface="Freestyle Script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53340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Wind Load Effects on Building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1" y="2743200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Wind Effects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715962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Arial" pitchFamily="34" charset="0"/>
                <a:cs typeface="Arial" pitchFamily="34" charset="0"/>
              </a:rPr>
              <a:t>Lateral Loads:</a:t>
            </a:r>
            <a:endParaRPr lang="en-US" dirty="0"/>
          </a:p>
        </p:txBody>
      </p:sp>
      <p:pic>
        <p:nvPicPr>
          <p:cNvPr id="8194" name="Picture 2" descr="C:\Users\User.TTTC\Desktop\M S Jahan\images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258" y="2438400"/>
            <a:ext cx="3979742" cy="3124200"/>
          </a:xfrm>
          <a:prstGeom prst="rect">
            <a:avLst/>
          </a:prstGeom>
          <a:noFill/>
        </p:spPr>
      </p:pic>
      <p:pic>
        <p:nvPicPr>
          <p:cNvPr id="8195" name="Picture 3" descr="C:\Users\User.TTTC\Desktop\M S Jahan\images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438400"/>
            <a:ext cx="3962400" cy="3124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76800" y="3048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Brush Script MT" pitchFamily="66" charset="0"/>
              </a:rPr>
              <a:t>Earthquake</a:t>
            </a:r>
            <a:endParaRPr lang="en-US" sz="4800" dirty="0">
              <a:latin typeface="Brush Script M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212</Words>
  <Application>Microsoft Office PowerPoint</Application>
  <PresentationFormat>On-screen Show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স্বাগতম</vt:lpstr>
      <vt:lpstr>Slide 2</vt:lpstr>
      <vt:lpstr>বিষয়ঃ  ষ্ট্রাকচারাল এনালাইসিস</vt:lpstr>
      <vt:lpstr>শিখনফল</vt:lpstr>
      <vt:lpstr>ছবি</vt:lpstr>
      <vt:lpstr>ছবি</vt:lpstr>
      <vt:lpstr>Vertical Loads on Building</vt:lpstr>
      <vt:lpstr>Lateral Loads:</vt:lpstr>
      <vt:lpstr>Lateral Loads:</vt:lpstr>
      <vt:lpstr>ভবনে কি কি ওজন ও বল কাজ করে?</vt:lpstr>
      <vt:lpstr>Loads and Forces on Buildings</vt:lpstr>
      <vt:lpstr>Standard Loads and Forces on Buildings</vt:lpstr>
      <vt:lpstr>পাঠোত্তর মুল্যায়ন</vt:lpstr>
      <vt:lpstr>বাড়ির কাজ 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User.TTTC</dc:creator>
  <cp:lastModifiedBy>User.TTTC</cp:lastModifiedBy>
  <cp:revision>48</cp:revision>
  <dcterms:created xsi:type="dcterms:W3CDTF">2006-08-16T00:00:00Z</dcterms:created>
  <dcterms:modified xsi:type="dcterms:W3CDTF">2013-04-29T09:13:15Z</dcterms:modified>
</cp:coreProperties>
</file>